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58" r:id="rId3"/>
    <p:sldId id="259" r:id="rId4"/>
    <p:sldId id="263" r:id="rId5"/>
    <p:sldId id="264" r:id="rId6"/>
    <p:sldId id="266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0" r:id="rId17"/>
    <p:sldId id="277" r:id="rId18"/>
    <p:sldId id="278" r:id="rId19"/>
    <p:sldId id="279" r:id="rId20"/>
    <p:sldId id="280" r:id="rId21"/>
    <p:sldId id="262" r:id="rId22"/>
    <p:sldId id="281" r:id="rId23"/>
    <p:sldId id="261" r:id="rId24"/>
    <p:sldId id="282" r:id="rId25"/>
    <p:sldId id="283" r:id="rId26"/>
    <p:sldId id="284" r:id="rId27"/>
    <p:sldId id="291" r:id="rId28"/>
    <p:sldId id="285" r:id="rId29"/>
    <p:sldId id="286" r:id="rId30"/>
    <p:sldId id="287" r:id="rId31"/>
    <p:sldId id="288" r:id="rId32"/>
    <p:sldId id="289" r:id="rId33"/>
    <p:sldId id="292" r:id="rId34"/>
    <p:sldId id="294" r:id="rId35"/>
    <p:sldId id="290" r:id="rId36"/>
    <p:sldId id="295" r:id="rId37"/>
    <p:sldId id="296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37461-D738-4EF2-9EA8-8AA642537AA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3" csCatId="accent2" phldr="1"/>
      <dgm:spPr/>
    </dgm:pt>
    <dgm:pt modelId="{E3806A27-F71A-4799-B60F-2DB47ADC6F19}">
      <dgm:prSet phldrT="[Текст]"/>
      <dgm:spPr/>
      <dgm:t>
        <a:bodyPr/>
        <a:lstStyle/>
        <a:p>
          <a:r>
            <a:rPr lang="ru-RU" dirty="0" smtClean="0"/>
            <a:t>Будьте  счастливы!</a:t>
          </a:r>
          <a:endParaRPr lang="ru-RU" dirty="0"/>
        </a:p>
      </dgm:t>
    </dgm:pt>
    <dgm:pt modelId="{B7E1813B-65AB-4C8D-BFD1-8D196A05DE12}" type="parTrans" cxnId="{67647EDF-E4AF-4C80-BD9F-D8F58B666214}">
      <dgm:prSet/>
      <dgm:spPr/>
      <dgm:t>
        <a:bodyPr/>
        <a:lstStyle/>
        <a:p>
          <a:endParaRPr lang="ru-RU"/>
        </a:p>
      </dgm:t>
    </dgm:pt>
    <dgm:pt modelId="{A96F3741-082C-4561-943F-ABD99E7556A6}" type="sibTrans" cxnId="{67647EDF-E4AF-4C80-BD9F-D8F58B666214}">
      <dgm:prSet/>
      <dgm:spPr/>
      <dgm:t>
        <a:bodyPr/>
        <a:lstStyle/>
        <a:p>
          <a:endParaRPr lang="ru-RU"/>
        </a:p>
      </dgm:t>
    </dgm:pt>
    <dgm:pt modelId="{CE6CA737-5E0E-4EEC-8E20-1904DA1CE246}" type="pres">
      <dgm:prSet presAssocID="{30F37461-D738-4EF2-9EA8-8AA642537AA9}" presName="diagram" presStyleCnt="0">
        <dgm:presLayoutVars>
          <dgm:dir/>
        </dgm:presLayoutVars>
      </dgm:prSet>
      <dgm:spPr/>
    </dgm:pt>
    <dgm:pt modelId="{7660EA2F-E4DA-4A73-9B46-E03AFAEAB6A7}" type="pres">
      <dgm:prSet presAssocID="{E3806A27-F71A-4799-B60F-2DB47ADC6F19}" presName="composite" presStyleCnt="0"/>
      <dgm:spPr/>
    </dgm:pt>
    <dgm:pt modelId="{541DE019-146B-49B4-8F8E-E02E49C31478}" type="pres">
      <dgm:prSet presAssocID="{E3806A27-F71A-4799-B60F-2DB47ADC6F19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http://oddom.ru/fid/cnRlaW1hZ2VfdGh1bWI6NDg2YWY0ZTQ4ZTA3NmJkMTU5MTY5ZDc1NmEzNjVhNmIvLw/img.jpg"/>
        </a:ext>
      </dgm:extLst>
    </dgm:pt>
    <dgm:pt modelId="{EBA543D9-C284-4AC1-977E-7DC43D4DC4BD}" type="pres">
      <dgm:prSet presAssocID="{E3806A27-F71A-4799-B60F-2DB47ADC6F1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47EDF-E4AF-4C80-BD9F-D8F58B666214}" srcId="{30F37461-D738-4EF2-9EA8-8AA642537AA9}" destId="{E3806A27-F71A-4799-B60F-2DB47ADC6F19}" srcOrd="0" destOrd="0" parTransId="{B7E1813B-65AB-4C8D-BFD1-8D196A05DE12}" sibTransId="{A96F3741-082C-4561-943F-ABD99E7556A6}"/>
    <dgm:cxn modelId="{B2A613EC-65F5-4C59-B106-55C57B42E5C2}" type="presOf" srcId="{30F37461-D738-4EF2-9EA8-8AA642537AA9}" destId="{CE6CA737-5E0E-4EEC-8E20-1904DA1CE246}" srcOrd="0" destOrd="0" presId="urn:microsoft.com/office/officeart/2008/layout/BendingPictureCaption"/>
    <dgm:cxn modelId="{36635531-5BD1-4655-890E-F2CB760A6511}" type="presOf" srcId="{E3806A27-F71A-4799-B60F-2DB47ADC6F19}" destId="{EBA543D9-C284-4AC1-977E-7DC43D4DC4BD}" srcOrd="0" destOrd="0" presId="urn:microsoft.com/office/officeart/2008/layout/BendingPictureCaption"/>
    <dgm:cxn modelId="{E53CAE3F-4A73-49B2-9C1E-E17B0FE1C820}" type="presParOf" srcId="{CE6CA737-5E0E-4EEC-8E20-1904DA1CE246}" destId="{7660EA2F-E4DA-4A73-9B46-E03AFAEAB6A7}" srcOrd="0" destOrd="0" presId="urn:microsoft.com/office/officeart/2008/layout/BendingPictureCaption"/>
    <dgm:cxn modelId="{9162D221-D894-435B-833C-315545A4AB3B}" type="presParOf" srcId="{7660EA2F-E4DA-4A73-9B46-E03AFAEAB6A7}" destId="{541DE019-146B-49B4-8F8E-E02E49C31478}" srcOrd="0" destOrd="0" presId="urn:microsoft.com/office/officeart/2008/layout/BendingPictureCaption"/>
    <dgm:cxn modelId="{83410BA0-34C7-4D37-9B2A-EF41E7AFBB7A}" type="presParOf" srcId="{7660EA2F-E4DA-4A73-9B46-E03AFAEAB6A7}" destId="{EBA543D9-C284-4AC1-977E-7DC43D4DC4B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DE019-146B-49B4-8F8E-E02E49C31478}">
      <dsp:nvSpPr>
        <dsp:cNvPr id="0" name=""/>
        <dsp:cNvSpPr/>
      </dsp:nvSpPr>
      <dsp:spPr>
        <a:xfrm>
          <a:off x="71139" y="0"/>
          <a:ext cx="3585831" cy="2649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543D9-C284-4AC1-977E-7DC43D4DC4BD}">
      <dsp:nvSpPr>
        <dsp:cNvPr id="0" name=""/>
        <dsp:cNvSpPr/>
      </dsp:nvSpPr>
      <dsp:spPr>
        <a:xfrm>
          <a:off x="795934" y="2169437"/>
          <a:ext cx="3089918" cy="74255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900" kern="1200" dirty="0" smtClean="0"/>
            <a:t>Будьте  счастливы!</a:t>
          </a:r>
          <a:endParaRPr lang="ru-RU" sz="2900" kern="1200" dirty="0"/>
        </a:p>
      </dsp:txBody>
      <dsp:txXfrm>
        <a:off x="795934" y="2169437"/>
        <a:ext cx="3089918" cy="74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7EC77-A1D8-477D-841E-113E94BD4EAC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DA95-3204-4633-9099-E8FF12C6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3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DA95-3204-4633-9099-E8FF12C672D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7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A9600C-6D06-458D-856A-0576A0948211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A5C00F-159B-4A82-841D-A8C515C264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0243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МЕДИЦИНСКИХ ЗНАНИЙ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26566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7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«Ветлужский социально – реабилитационный центр </a:t>
            </a:r>
          </a:p>
          <a:p>
            <a:pPr algn="ctr"/>
            <a:r>
              <a:rPr lang="ru-RU" sz="7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инвалидов»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Ветлуга</a:t>
            </a:r>
          </a:p>
          <a:p>
            <a:pPr algn="ctr"/>
            <a:r>
              <a:rPr lang="ru-RU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5114"/>
            <a:ext cx="727280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рекомендуют всегда иметь под рукой следующее: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обезболивающие и жаропонижающие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(ибупрофен, аспирин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препараты для предупреждения сердечных приступов и регулирующие кровяное давление;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от насморка (желательно не в комбинации с другими лекарствами);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антигистаминные (противоаллергические) средства – желательно также в виде чистого препарата;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лекарства от кашля и от боли в горле (в основном сиропы и ингаляторы);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лекарства от желудочных расстройств;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снотворные и успокоительные;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витамины;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градусники – отдельно детский, отдельно для взрослых;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медицинский спирт, йод и перекись водорода.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также иметь под рукой антисептические бинты и повязки, эластичный бинт на случай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вывиха.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ПРИНИМАТЬ</a:t>
            </a:r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Рисунок 2" descr="C:\Users\SRCI\Desktop\ратения\priem-table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25" b="13725"/>
          <a:stretch>
            <a:fillRect/>
          </a:stretch>
        </p:blipFill>
        <p:spPr bwMode="auto">
          <a:xfrm>
            <a:off x="1043608" y="1412776"/>
            <a:ext cx="66247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назначаемые «под язык», следует держать под языком до полного их рассасывания. Не рекомендуется проглатывать даже остатки «подъязычных таблеток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ферментные препараты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улучшению пищеварения, принимают во время еды. При этом их необходимо очень тщательно разжевать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лекарства назначают «до еды», то оно должно приниматься за 15-20 минут до приема пищи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врач указал, что принимать нужно «после еды», значит должно пройти 15-20 минут после приема пищи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имеется указание «натощак», то лекарство следует принимать утром за 40-60 минут до завтрака. При этом после последнего «перекуса» должно пройти как минимум 4 часа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10" y="263092"/>
            <a:ext cx="79928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аннотации указано, что препарат надо принимать три раза в день, это отнюдь не означает, что прием нужно приурочить к завтраку, обеду и ужину. Просто для поддержания постоянной концентрации лекарства, его нужно принимать через каждые восемь часов (особенно это касается антибиотиков и гормональных препаратов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разжевывать таблетки, капсулы и драже, покрытые оболочкой, которая предназначена для защиты действующих веществ от агрессивных факторов желудочно-кишечного тракта. Без такой оболочки агрессивность этих веществ снижается, и в ряде случаев может оказаться нулевой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в желатиновых капсулах нужно обязательно принимать стоя и запивать тёплой водой, иначе капсула может приклеиться к стенке пищевода и вызвать эрозию или язву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желательно запивать лекарства крепким чаем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растворять в стакане воды можно только те таблетки, которые специально для этого предназначены, - не пытайтесь экспериментировать;</a:t>
            </a:r>
          </a:p>
        </p:txBody>
      </p:sp>
    </p:spTree>
    <p:extLst>
      <p:ext uri="{BB962C8B-B14F-4D97-AF65-F5344CB8AC3E}">
        <p14:creationId xmlns:p14="http://schemas.microsoft.com/office/powerpoint/2010/main" val="41058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еще одно предупреждение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обычными лекарствами вы лечитесь травами, пьете травяные сборы, чаи и настои, предупредите об этом своего лечащего врача. Некоторые растения (а они ведь тоже являются лекарствами и содержат многие активные вещества, только в натуральном виде!) несовместимы с теми или иными медикаментами, и в лучшем случае вы сведете к нулю действие лекарства.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7490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Беседа: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«Лечебные свойства овощей и фруктов»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Users\SRCI\Desktop\ратения\Без названия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276872"/>
            <a:ext cx="7416823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овощей и фруктов известны довольно давно. Каждый употребляемый в пищу продукт может приносить организму как пользу так и вред. Определить значение и пользу различных продуктов в своей жизни и в питании должен каждый человек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Несомненно, Вам известно о вреде жирной, острой, чрезмерно солёной пищи, и Вы ограничиваете её потребление. А употребляете ли Вы в достаточном количестве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содержат клетчатку, помогающую очистить организм от скопившихся вредных веществ и шлаков, витамины, играющие важную роль в нормальной жизнедеятельности организма и другие полезные вещества?</a:t>
            </a:r>
          </a:p>
        </p:txBody>
      </p:sp>
    </p:spTree>
    <p:extLst>
      <p:ext uri="{BB962C8B-B14F-4D97-AF65-F5344CB8AC3E}">
        <p14:creationId xmlns:p14="http://schemas.microsoft.com/office/powerpoint/2010/main" val="41567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 растительной пищи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способны предотвратить развитие многих заболеваний, а также и оказать неоценимую помощь в их лечении. Зная о полезных свойствах овощей и фруктов можно правильно составить свой рацион и избежать многих неприятностей. Предлагаем Вам полезную информацию о свойствах даров природы, которые доступны каждому.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C:\Users\SRCI\Desktop\ратения\images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47665"/>
            <a:ext cx="5760640" cy="267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7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Рисунок 5" descr="Без наз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325"/>
            <a:ext cx="1474639" cy="14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736" y="201202"/>
            <a:ext cx="53285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 Капуста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способна защитить желудок и пищевод от онкологических заболеваний. Богата витаминами А, С, К, а также содержит некоторые витамины группы В.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витамина С делает капусту отличным средством для укрепления иммунитета, понижения уровня холестерина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C:\Users\SRCI\Desktop\ратения\Без названия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" y="1849586"/>
            <a:ext cx="2243455" cy="1511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01716" y="2348880"/>
            <a:ext cx="6274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ничем не заменимого овоща помогает в лечении гастрита при  повышенной кислотности, имеет мочегонное действие, снижая, таким образом, давление и избавляя от отёков. Содержит сок картофеля большое количество кальция, его приём рекомендован пациентам, страдающим сердечнососудистыми заболеваниями.</a:t>
            </a:r>
          </a:p>
        </p:txBody>
      </p:sp>
      <p:pic>
        <p:nvPicPr>
          <p:cNvPr id="10" name="Рисунок 9" descr="C:\Users\SRCI\Desktop\ратения\Без названия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5" y="4261916"/>
            <a:ext cx="1657985" cy="1727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01717" y="4581128"/>
            <a:ext cx="6274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Сельдерей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группы В, К, Р, магний, цинк. Употребление данного овоща, имеющего полезные свойства, помогает избавиться от бессонницы, неврозов, заболеваний печени и почек, возвращает мужчинам мужскую силу и предупреждает развитие болезней простаты.</a:t>
            </a:r>
          </a:p>
        </p:txBody>
      </p:sp>
    </p:spTree>
    <p:extLst>
      <p:ext uri="{BB962C8B-B14F-4D97-AF65-F5344CB8AC3E}">
        <p14:creationId xmlns:p14="http://schemas.microsoft.com/office/powerpoint/2010/main" val="28458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RCI\Desktop\ратения\Без названия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9790" cy="14039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720" y="404665"/>
            <a:ext cx="6768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Тыква.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Этот овощ содержит огромное количество каротина, нормализующего обмен веществ, рост клеток, укрепление костной системы, зубов. Именно в тыкве содержится довольно редкий витамин Т, играющий важную роль в образовании тромбоцитов. Знаменита тыква и содержанием большого количества железа.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RCI\Desktop\ратения\Без названия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1816100" cy="1367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67620" y="2158991"/>
            <a:ext cx="6752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Их регулярное употребление нормализует работу желудочно-кишечного тракта, а также всей пищеварительной системы, избавляет от запоров, улучшает аппетит. Также эти фрукты способствуют улучшению работы печени, а особые волокна прикрепляют к себе молекулы холестерина и выводят его из организма. Полезные свойства яблок позволяют избежать рака толстой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Рисунок 12" descr="Без названия (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7" y="4467315"/>
            <a:ext cx="17176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75252" y="4216065"/>
            <a:ext cx="66452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Лимон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 обладает очень сильными антисептическими свойствами. Его сок рекомендован к применению людьми, страдающими атеросклерозом, мочекаменной болезнью, нарушениями обмена веществ, заболеваниями желудочно-кишечного тракта.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в лимоне просто огромное содержание витамина С, который необходим для повышения защитных сил организма, укрепления стенок сосудов.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6328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клиентов учреждения различным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оздоровления в домашних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0644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Рисунок 13" descr="Без названия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600"/>
            <a:ext cx="2016224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27784" y="85636"/>
            <a:ext cx="518457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клубнике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большое содержание витамина С, фосфора, железа и кальция. Учёными доказано, что её употребление снижает риск возникновения раковых заболеваний.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SRCI\Desktop\ратения\Без названия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9" y="1988840"/>
            <a:ext cx="200373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11760" y="1988840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обладает жаропонижающими, бактерицидными свойствами. Используется данная ягода при лечении заболеваний желудочно-кишечного тракта, очистки сосудов для профилактики возникновения атеросклероза, болезней мочеполовой системы. Содержащиеся в клюкве танины усиливают действие многих лекарственных средств, в том числе и антибиотиков. Используются полезные свойства клюквенного сока и при наружном применении – для лечения сухой экземы, гнойных ран и лишая. Клюква обладает антиоксидантным и радиопротекторным действием, повышает иммунитет, способствует выведению из организма токсинов и вредных веществ.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73325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овощей, особенно свежих и малообработанных, является прекрасной профилактикой многих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3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беседы :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«Вода, которую мы пьём»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7004"/>
            <a:ext cx="5832647" cy="35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80920" cy="6063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 взрослого человека с массой тела 65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в среднем 40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воды, из которых около 25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внутри клеток, а 25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составе внеклеточных жидкостей. Организм строго регулирует содержание воды в каждом органе и ткани.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человек может прожить несколько недель, но без воды погибает через 4-5 суток. Воду человек получает с напитками и пищей.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важная часть нашей жизни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жаркие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высоте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Однако </a:t>
            </a:r>
            <a:r>
              <a:rPr lang="ru-RU" sz="2000" b="1" i="1" dirty="0">
                <a:solidFill>
                  <a:srgbClr val="FF0000"/>
                </a:solidFill>
              </a:rPr>
              <a:t>важно помнить, что организм способен усваивать примерно 120 мл. воды каждые 10 минут, так что не перестарайтесь!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      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ПИТЬ ВОДУ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5036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лаживает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сердечного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Являеться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смазкой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суставов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мышц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пищеварительную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Сжигает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лепит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мышцы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i="1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4" y="312738"/>
            <a:ext cx="7695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</a:t>
            </a:r>
          </a:p>
          <a:p>
            <a:pPr lvl="0" algn="ctr">
              <a:spcAft>
                <a:spcPts val="0"/>
              </a:spcAf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правильно проводить ингаляции в домашних условиях»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ингаля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ингаля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нгаля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SRCI\Desktop\ингаля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7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466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6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индивидуальных ингаляций в домашних условиях необходимо соблюдать следующие основные правила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ингаляцию не рекомендуется принимать непосредственно после еды или физического напряжения, так как при этом затруднены экскур­сии диафрагмы и грудной клетки; процедуру следует проводить че­рез 1-1,5 ч после приема пищи или физической нагрузки;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ингаляции необходимо сидеть в удобной позе, спо­койно, не отвлекаясь разговорами или чтением. При этом оде­жда не должна затруднять дыхания и стеснять шею больного; следует учитывать, что сильный наклон туловища вперед во время приема процедуры затрудняет дыхание;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носа, околоносовых пазух и носоглотки вдох и выдох необходимо делать через нос, дышать спокойно, без на­пряжения; во время выдоха через нос часть воздуха с аэрозолями лекарственного вещества проникает в околоносовые пазухи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полости рта, глотки, гортани, трахеи, брон­хов необходимо дышать глубоко и ровно; после глубокого вдоха ртом следует задерживать дыхание на 2 с, затем сделать полный выдох через нос; частое глубокое дыхание может вы­звать головокружение, поэтому периодически необходимо пре­рывать ингаляцию на короткое время;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ингаляции необходим отдых в течение 15-20 мин, а в хо­лодное время года - до 30-40 мин; после ингаляции нельзя гром­ко разговаривать, петь и курить в течение 1-1,5 ч; следует также избегать переходов из теплого помещения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7344816" cy="25202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"Утренняя гимнастика 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 шейном остеохондрозе"</a:t>
            </a:r>
            <a:endParaRPr lang="ru-RU" sz="3600" kern="10" spc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55668"/>
              </p:ext>
            </p:extLst>
          </p:nvPr>
        </p:nvGraphicFramePr>
        <p:xfrm>
          <a:off x="457200" y="3290252"/>
          <a:ext cx="74676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Лечебная гимнастика показана, прежде всего, тем, кто страдает частыми обострениями остеохондроза.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Заниматься рекомендуется ежедневно, лучше утром.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упражнений в течение длительного времени надежная профилактика остеохондроза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 можно делать сидя и стоя.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035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D:\фото специалистов\P107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4076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6462" y="404664"/>
            <a:ext cx="431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при шейном остеохондрозе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70806"/>
              </p:ext>
            </p:extLst>
          </p:nvPr>
        </p:nvGraphicFramePr>
        <p:xfrm>
          <a:off x="457200" y="404664"/>
          <a:ext cx="7787208" cy="604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7208"/>
              </a:tblGrid>
              <a:tr h="6048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комплекс лечебной гимнастики при остеохондрозе шейного отдела позвоночника.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1.Голову слегка запрокиньте назад, чтобы увидеть потолок над собой.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2.Нагибаем голову и шею вперед, пытаемся коснуться  подбородком грудной клетки.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3.Голову и шею наклонить к правому плечу, попытаться ухом коснуться плеча, плечи остаются неподвижными.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4.Упражнение повторить с наклоном влево.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5.Голову и плечи держите прямо, медленно поверните голову максимально вправо, затем влево.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Круговые вращательные движения головой делать нельзя ни в коем случае!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80827"/>
              </p:ext>
            </p:extLst>
          </p:nvPr>
        </p:nvGraphicFramePr>
        <p:xfrm>
          <a:off x="457200" y="404664"/>
          <a:ext cx="8075240" cy="6197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5240"/>
              </a:tblGrid>
              <a:tr h="5755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комплекс лечебной гимнастики для плечевого пояса.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 глубоком вдохе поднять плечи, задержаться в этом положении и на медленном выдохе опустить плечи.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2.Круговые движения вперед и назад.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3.Сгибаем руки в локтях, под прямым углом, затем сводим локти впереди.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4.Руки на поясе поочередно отводим руку назад смотрим на нее.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1.Спину при ходьбе старайтесь держать прямо, плечи расправленными.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2.Самомассаж - эффективное средство профилактики и обострения остеохондроза.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3.Плавание наиболее эффективно на спине. Плавать рекомендуется 2-3 раза в неделю по 1-1.5 часа.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53652"/>
              </p:ext>
            </p:extLst>
          </p:nvPr>
        </p:nvGraphicFramePr>
        <p:xfrm>
          <a:off x="1331640" y="116632"/>
          <a:ext cx="5904656" cy="6532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2913854"/>
                <a:gridCol w="1063353"/>
                <a:gridCol w="1063353"/>
              </a:tblGrid>
              <a:tr h="27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Занятие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Срок исполнения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Ответственный исполнитель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3100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Факторы, благоприятствующие долгожительству.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течении года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Степанова Н.П.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врач- терапевт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418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Беседа врача-терапевта «Профилактика болезней людей пожилого возраста»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-//-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Степанова Н.П.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врач- терапевт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1395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Лекарства в нашем доме.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-//-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802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Беседа «Правила аптечки. Как покупать лекарства</a:t>
                      </a:r>
                      <a:r>
                        <a:rPr lang="ru-RU" sz="700" dirty="0" smtClean="0">
                          <a:effectLst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7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Беседа «Совместимость лекарств с пищей»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-//-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Венедиктова</a:t>
                      </a:r>
                      <a:r>
                        <a:rPr lang="ru-RU" sz="700" dirty="0">
                          <a:effectLst/>
                        </a:rPr>
                        <a:t> Л.Л.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ст.м</a:t>
                      </a:r>
                      <a:r>
                        <a:rPr lang="ru-RU" sz="700" dirty="0">
                          <a:effectLst/>
                        </a:rPr>
                        <a:t>/с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320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700">
                          <a:effectLst/>
                        </a:rPr>
                        <a:t>Памятка «Как принимать лекарства»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Постовые м/с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27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Беседа «Лечебные свойства овощей и фруктов»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Федотова П.Р.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м/с  диетическая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618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Вода, которую мы пьем</a:t>
                      </a:r>
                      <a:endParaRPr lang="ru-RU" sz="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беседа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памятка «10 причин пить воду»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Беляева Н.Г.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Зав. отделением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8575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Физические методы оздоровления в домашних </a:t>
                      </a:r>
                      <a:r>
                        <a:rPr lang="ru-RU" sz="700" b="1" dirty="0" smtClean="0">
                          <a:effectLst/>
                        </a:rPr>
                        <a:t>условиях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>
                        <a:effectLst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>
                          <a:effectLst/>
                        </a:rPr>
                        <a:t>Беседа «Как правильно проводить ингаляции в домашних условиях»</a:t>
                      </a:r>
                      <a:endParaRPr lang="ru-RU" sz="600" dirty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(памятка)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Варенцова</a:t>
                      </a:r>
                      <a:r>
                        <a:rPr lang="ru-RU" sz="700" dirty="0">
                          <a:effectLst/>
                        </a:rPr>
                        <a:t> О.С.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м/с физиокабинета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843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1" u="sng" dirty="0" smtClean="0">
                          <a:effectLst/>
                        </a:rPr>
                        <a:t> Оздоровительные </a:t>
                      </a:r>
                      <a:r>
                        <a:rPr lang="ru-RU" sz="700" b="1" u="sng" dirty="0">
                          <a:effectLst/>
                        </a:rPr>
                        <a:t>упражнения</a:t>
                      </a:r>
                      <a:endParaRPr lang="ru-RU" sz="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мастер-класс </a:t>
                      </a:r>
                      <a:r>
                        <a:rPr lang="ru-RU" sz="700" dirty="0" smtClean="0">
                          <a:effectLst/>
                        </a:rPr>
                        <a:t>«Утренняя гимнастика при шейном остеохондрозе»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7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памятка «Давайте двигаться»</a:t>
                      </a:r>
                      <a:endParaRPr lang="ru-RU" sz="600" dirty="0">
                        <a:effectLst/>
                      </a:endParaRPr>
                    </a:p>
                    <a:p>
                      <a:pPr marL="588645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-//-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Смирнова Т.В.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Инструктор ЛФК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558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1" u="sng" dirty="0">
                          <a:effectLst/>
                        </a:rPr>
                        <a:t>Самомассаж в домашних условиях</a:t>
                      </a:r>
                      <a:endParaRPr lang="ru-RU" sz="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мастер-класс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памятка 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Воробьева Я.Н.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м/с по массажу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69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Простые радости жизни</a:t>
                      </a:r>
                      <a:endParaRPr lang="ru-RU" sz="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беседа (тренинг)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памятка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сеанс релаксации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-//-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Бегаева</a:t>
                      </a:r>
                      <a:r>
                        <a:rPr lang="ru-RU" sz="700" dirty="0">
                          <a:effectLst/>
                        </a:rPr>
                        <a:t> Н.Н.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психолог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  <a:tr h="40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600" b="1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Мастер- класс </a:t>
                      </a:r>
                      <a:endParaRPr lang="ru-RU" sz="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700" dirty="0">
                          <a:effectLst/>
                        </a:rPr>
                        <a:t>поделка из подручного материала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-//-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Медведева Е.В.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Инструктор по труду</a:t>
                      </a:r>
                      <a:endParaRPr lang="ru-RU" sz="600" b="1" dirty="0">
                        <a:solidFill>
                          <a:srgbClr val="CB111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7" marR="4110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57130"/>
            <a:ext cx="792088" cy="6309420"/>
          </a:xfrm>
          <a:prstGeom prst="wedge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332656"/>
            <a:ext cx="6301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3" name="Picture 1" descr="C:\Users\SRCI\Desktop\МАССА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206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5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79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(случаи когда необходим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спине, пояснице, шее.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боли.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Ушибы, растяжения мышц, сухожилий и связок.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на всех стадиях заживления.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расстройства после перелома и вывиха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тугоподвижность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суставов, мышечные изменения, рубцовые сращения тканей).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Артриты в подострой и хронической стадии.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Невралгии и невриты.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Радикулиты.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недостаточность сердечной мышцы.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гипотония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период после инфаркта миокарда.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гастрит.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моторной функции толстого кишечника.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Бронхиальная астма.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Язвенная болезнь желудка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двенадцатипёрстной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кишки (вне обострения).</a:t>
            </a:r>
          </a:p>
        </p:txBody>
      </p:sp>
    </p:spTree>
    <p:extLst>
      <p:ext uri="{BB962C8B-B14F-4D97-AF65-F5344CB8AC3E}">
        <p14:creationId xmlns:p14="http://schemas.microsoft.com/office/powerpoint/2010/main" val="289249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обобщенной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острых лихорадочных состояниях и высокой температуре.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 и наклонность к ним.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крови.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процессы любой локализации.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заболевания кожи, ногтей, волос.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любых острых воспалениях кровеносных и лимфатических сосудов, тромбозах, выраженном варикозном расширении вен.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переферических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 и сосудов головного мозга.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Аневризма аорты и сердца.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заболевания с накожными высыпаниями.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органов брюшной полости с наклонностью к кровотечениям.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остеомиелит.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заболевания с чрезмерным возбуждением.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кровообращения 3-й степени.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гипотонических кризов.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ишемия миокарда.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склероз сосудов головного мозга.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респираторное заболевание (ОРЗ).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кишечных функций (тошнота, рвота, жидкий стул).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Лёгочно-сердечная недостаточность 3-й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214074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12845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Массаж, который помогает вернуть ногам бодрость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ноги питательный крем или смягчающее масло и начинаем массировать ступни ног круговыми движениями, двигаясь от пальцев к щиколотке.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устали нанесем перед массажем мазь, которая содержит экстракт ментола, эвкалипта или камфорную мазь.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 массируем большими пальцами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Сядем на стул, одну ногу согнем в колене и положим ее на колено другой ноги.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руку согнем в кулак, костяшками пальцев немного надавливаем на ступню, массируя таким образом.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Согнем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разогнем пальцы на обеих ногах.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ладонями массируем ноги круговыми движениями, двигаемся от щиколотки до колена.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ваших ногах расширены вены, то ноги нельзя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массировать.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113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4928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817" y="34290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мастер-класс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173" y="692696"/>
            <a:ext cx="6480720" cy="1077218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«Простые радости жизни»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«Счастье – не какой-то 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дар, а достижение, какого человек добивается своей внутренней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плодотворностью».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и радость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не в удовлетворении потребности, возникающей в результате физиологического или психологического дефицита; они являются не освобождением от напряжения, а спутниками всякой плодотворной активности – в мысли, чувстве, поступке.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показатель того, что человек нашел ответ на проблему человеческого существования, а, значит, и единства с миром, и цельности своего «Я».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критерий совершенства в искусстве жить.</a:t>
            </a:r>
          </a:p>
        </p:txBody>
      </p:sp>
    </p:spTree>
    <p:extLst>
      <p:ext uri="{BB962C8B-B14F-4D97-AF65-F5344CB8AC3E}">
        <p14:creationId xmlns:p14="http://schemas.microsoft.com/office/powerpoint/2010/main" val="42403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в чем-то обязательно талантлив, каждый человек – уникален. Если он будет делать то, в чем силен, то, что нравится ему и доставляет радость, и если плоды его труда будут нужны людям, то ему просто некогда будет унывать. Он всегда будет востребован, занят и удовлетворен.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счастливой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– будь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поиске, ищи свой талант, не бойся отбросить то, что навязывают тебе другие, проявляй свою самобытность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учись позитивному взгляду на жизнь. Ищи и находи хорошее, старайся не фокусироваться на плохом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Третье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дари людям свою любовь, и она вернется к тебе удвоенной. Кому-то скажи комплимент или доброе слово, кому-то сделай подарок, кому-то помоги советом или делом – и твое уныние растворится, как тень под лучами полуденного солнца, а люди согреют тебя ответным теплом своей души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улыбайся! Улыбка делает тебя счастливым, вызывает ответные улыбки окружающих и гонит прочь болезни и меланхолию.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 правило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благодари мир, за то, что тебе выдался шанс жить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возникшая проблема – это как камень для перехода через ручей. Если не останавливаться и не сдаваться, то можно выбраться из любого самого глубокого колодца. Встряхнись и поднимись наверх!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счастливым запомни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 свое сердце от ненависти – прости.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 свое сердце от волнений – большинство из них не сбываются.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Веди простую жизнь и цени то, что имеешь.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Отдавай больше.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меньше.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7294972"/>
              </p:ext>
            </p:extLst>
          </p:nvPr>
        </p:nvGraphicFramePr>
        <p:xfrm>
          <a:off x="3347864" y="3645024"/>
          <a:ext cx="3956993" cy="29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1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пожелания здоров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C:\Users\SRCI\Desktop\будь здоров и радуйся жиз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2350"/>
            <a:ext cx="8216081" cy="58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525344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В данной презентации материал использован из сайтов интернета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654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4664"/>
            <a:ext cx="74888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4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благоприятствующие </a:t>
            </a:r>
            <a:r>
              <a:rPr lang="ru-RU" sz="40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долгожительству</a:t>
            </a:r>
          </a:p>
        </p:txBody>
      </p:sp>
      <p:pic>
        <p:nvPicPr>
          <p:cNvPr id="6" name="Рисунок 5" descr="F:\128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70892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5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Благоприятные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жизни – проживание вдали от промышленных центров;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деятельность на свежем воздухе;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оздержанность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питании, лучше молочно-вегетарианская пища. Ограничение или полное исключение из рациона сахара и сладостей;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равновешенный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оптимистический взгляд на жизнь;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оответствующая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– наличие долгожителей среди прямых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2305903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656184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людей пожилого возраста»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болезней заключается не только в правильном питании, физической активности, отказе от вредных привычек (курение, употребление алкоголя), но и в конкретных действиях, имеющих целью предупреждение болезней и своевременное обнаружение начинающего недуга</a:t>
            </a:r>
            <a:r>
              <a:rPr lang="ru-RU" sz="3200" dirty="0"/>
              <a:t>. 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204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доме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RCI\AppData\Local\Microsoft\Windows\Temporary Internet Files\Content.IE5\D35D4QET\220px-%D0%92%D1%8B%D0%BA%D0%BE%D0%B2%D1%8B%D1%80%D0%B8%D0%B2%D0%B0%D0%BD%D0%B8%D0%B5_%D1%82%D0%B0%D0%B1%D0%BB%D0%B5%D1%82%D0%BE%D0%B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34364"/>
            <a:ext cx="6120680" cy="41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16608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</a:t>
            </a:r>
          </a:p>
          <a:p>
            <a:pPr lvl="0"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аптечки. Как покупать лекарства»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Рисунок 3" descr="C:\Users\SRCI\Desktop\ратения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62473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Проверку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содержимого домашней аптечки обычно проводят раз в год, как правило.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выбрасывают все лекарства, у которых истек срок годности.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ли имеется в доме для оказания первой медицинской помощи, если таковая вдруг потребуется. Пополняют запасы недостающих лекарств, которые рассортировывают и отправляют на свои законные места на полочках и в коробочках. Все неиспользованные антибиотики принято уничтожать. </a:t>
            </a:r>
          </a:p>
        </p:txBody>
      </p:sp>
    </p:spTree>
    <p:extLst>
      <p:ext uri="{BB962C8B-B14F-4D97-AF65-F5344CB8AC3E}">
        <p14:creationId xmlns:p14="http://schemas.microsoft.com/office/powerpoint/2010/main" val="207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697</TotalTime>
  <Words>1747</Words>
  <Application>Microsoft Office PowerPoint</Application>
  <PresentationFormat>Экран (4:3)</PresentationFormat>
  <Paragraphs>327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Эркер</vt:lpstr>
      <vt:lpstr>ШКОЛА МЕДИЦИНСКИХ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Беседа:  «Профилактика  болезней людей пожилого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ПРИНИМАТЬ ЛЕКАРСТВА</vt:lpstr>
      <vt:lpstr>Презентация PowerPoint</vt:lpstr>
      <vt:lpstr>Презентация PowerPoint</vt:lpstr>
      <vt:lpstr>Презентация PowerPoint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ПРИЧИН ПИТЬ 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МЕДИЦИНСКИХ ЗНАНИЙ</dc:title>
  <dc:creator>SRCI</dc:creator>
  <cp:lastModifiedBy>SRCI</cp:lastModifiedBy>
  <cp:revision>79</cp:revision>
  <dcterms:created xsi:type="dcterms:W3CDTF">2017-06-19T07:16:56Z</dcterms:created>
  <dcterms:modified xsi:type="dcterms:W3CDTF">2017-06-22T09:43:46Z</dcterms:modified>
</cp:coreProperties>
</file>